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5146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8902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5088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98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226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8100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39671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550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2077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9058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8660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2C7B5-4869-44DD-8ADB-3E9AC881B912}" type="datetimeFigureOut">
              <a:rPr lang="hu-HU" smtClean="0"/>
              <a:t>2020. 06. 04.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94744-E66B-4CCD-9DAF-A21CBA70B1F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48590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>
                <a:latin typeface="Algerian" panose="04020705040A02060702" pitchFamily="82" charset="0"/>
              </a:rPr>
              <a:t>Trianon</a:t>
            </a:r>
            <a:endParaRPr lang="hu-HU" dirty="0">
              <a:latin typeface="Algerian" panose="04020705040A02060702" pitchFamily="82" charset="0"/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A</a:t>
            </a:r>
            <a:r>
              <a:rPr lang="hu-HU" dirty="0" smtClean="0"/>
              <a:t>z 1920. évi június 4. napján a Trianonban kötött békeszerződés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28594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1920. Június.4.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 fontScale="77500" lnSpcReduction="20000"/>
          </a:bodyPr>
          <a:lstStyle/>
          <a:p>
            <a:r>
              <a:rPr lang="hu-HU" dirty="0" smtClean="0"/>
              <a:t>A szerződésben a győztes felek kijelentik, hogy Magyarország felelős a háborúban győztes államoknak okozott károkért (161. cikk), a VIII. rész további cikkeiben és függelékeiben pedig részletesen szabályozzák az ennek következtében teljesítendő jóvátétel feltételeit.[6] A szerződésbe foglalt megállapítások megegyeztek az </a:t>
            </a:r>
            <a:r>
              <a:rPr lang="hu-HU" dirty="0" err="1" smtClean="0"/>
              <a:t>Edvard</a:t>
            </a:r>
            <a:r>
              <a:rPr lang="hu-HU" dirty="0" smtClean="0"/>
              <a:t> </a:t>
            </a:r>
            <a:r>
              <a:rPr lang="hu-HU" dirty="0" err="1" smtClean="0"/>
              <a:t>Beneš</a:t>
            </a:r>
            <a:r>
              <a:rPr lang="hu-HU" dirty="0" smtClean="0"/>
              <a:t> cseh politikus által megfogalmazottakkal, aki így vélekedett: „Az egész világ elborzadt ... és megértette, hogy a háborút nem egyedül az egykori Osztrák–Magyar Monarchia végzetes politikája robbantotta ki, hanem sokkal inkább Budapesten, mint Bécsben készítették elő.”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55980" y="1825625"/>
            <a:ext cx="3723693" cy="41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162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Trianoni béke</a:t>
            </a:r>
            <a:endParaRPr lang="hu-HU" dirty="0"/>
          </a:p>
        </p:txBody>
      </p:sp>
      <p:sp>
        <p:nvSpPr>
          <p:cNvPr id="5" name="Tartalom helye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Dátum: 1920. június 4. (nemzeti gyásznap)</a:t>
            </a:r>
          </a:p>
          <a:p>
            <a:r>
              <a:rPr lang="hu-HU" dirty="0" smtClean="0"/>
              <a:t>Aláírás helyszíne: a Kis-Trianon palota Párizs mellett , innét kapta a nevét.</a:t>
            </a:r>
          </a:p>
          <a:p>
            <a:r>
              <a:rPr lang="hu-HU" dirty="0" smtClean="0"/>
              <a:t>1. Általános jellemzők: a többihez hasonlóan megalázó rablóbéke</a:t>
            </a:r>
          </a:p>
          <a:p>
            <a:r>
              <a:rPr lang="hu-HU" dirty="0" smtClean="0"/>
              <a:t>területi elcsatolások</a:t>
            </a:r>
          </a:p>
          <a:p>
            <a:r>
              <a:rPr lang="hu-HU" dirty="0" smtClean="0"/>
              <a:t>jóvátétel (hadisarc) fizetése</a:t>
            </a:r>
          </a:p>
          <a:p>
            <a:r>
              <a:rPr lang="hu-HU" dirty="0" smtClean="0"/>
              <a:t>katonai korlátozások</a:t>
            </a:r>
          </a:p>
          <a:p>
            <a:r>
              <a:rPr lang="hu-HU" dirty="0" smtClean="0"/>
              <a:t>2. Megkülönböztető vonás: igazságtalanabb és </a:t>
            </a:r>
            <a:r>
              <a:rPr lang="hu-HU" dirty="0" err="1" smtClean="0"/>
              <a:t>szemetebb</a:t>
            </a:r>
            <a:r>
              <a:rPr lang="hu-HU" dirty="0" smtClean="0"/>
              <a:t>, mint a többi béke</a:t>
            </a:r>
          </a:p>
          <a:p>
            <a:r>
              <a:rPr lang="hu-HU" dirty="0" smtClean="0"/>
              <a:t>3. aránytalanul nagyobb hazánk büntetése a többi vesztesnél</a:t>
            </a:r>
          </a:p>
          <a:p>
            <a:r>
              <a:rPr lang="hu-HU" dirty="0" smtClean="0"/>
              <a:t>a) jóval több területet veszítettünk el, mint a többiek.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5867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0" y="-55181"/>
            <a:ext cx="637977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3. A trianoni béke legfontosabb pontjai:</a:t>
            </a:r>
          </a:p>
          <a:p>
            <a:r>
              <a:rPr lang="hu-HU" dirty="0" smtClean="0"/>
              <a:t>a) Területi veszteségeink: odalesz a történelmi Magyarország 67 %-a</a:t>
            </a:r>
          </a:p>
          <a:p>
            <a:r>
              <a:rPr lang="hu-HU" dirty="0" smtClean="0"/>
              <a:t>(Horvátország nélkül)</a:t>
            </a:r>
          </a:p>
          <a:p>
            <a:r>
              <a:rPr lang="hu-HU" dirty="0" smtClean="0"/>
              <a:t>Ország Terület Népesség Ebből magyar nyelvű</a:t>
            </a:r>
          </a:p>
          <a:p>
            <a:r>
              <a:rPr lang="hu-HU" dirty="0" smtClean="0"/>
              <a:t>Románia 102 813 km2</a:t>
            </a:r>
          </a:p>
          <a:p>
            <a:r>
              <a:rPr lang="hu-HU" dirty="0" smtClean="0"/>
              <a:t>5 273 981 1 647 033</a:t>
            </a:r>
          </a:p>
          <a:p>
            <a:r>
              <a:rPr lang="hu-HU" dirty="0" smtClean="0"/>
              <a:t>Csehszlovákia 61 646 km2</a:t>
            </a:r>
          </a:p>
          <a:p>
            <a:r>
              <a:rPr lang="hu-HU" dirty="0" smtClean="0"/>
              <a:t>3 516 815 1 064 749</a:t>
            </a:r>
          </a:p>
          <a:p>
            <a:r>
              <a:rPr lang="hu-HU" dirty="0" smtClean="0"/>
              <a:t>Jugoszlávia 20 829 km2</a:t>
            </a:r>
          </a:p>
          <a:p>
            <a:r>
              <a:rPr lang="hu-HU" dirty="0" smtClean="0"/>
              <a:t>1 527 886 453 825</a:t>
            </a:r>
          </a:p>
          <a:p>
            <a:r>
              <a:rPr lang="hu-HU" dirty="0" smtClean="0"/>
              <a:t>Ausztria 4 020 km2</a:t>
            </a:r>
          </a:p>
          <a:p>
            <a:r>
              <a:rPr lang="hu-HU" dirty="0" smtClean="0"/>
              <a:t>202 031 25 225</a:t>
            </a:r>
          </a:p>
          <a:p>
            <a:r>
              <a:rPr lang="hu-HU" dirty="0" smtClean="0"/>
              <a:t>Lengyelország 589 km2</a:t>
            </a:r>
          </a:p>
          <a:p>
            <a:r>
              <a:rPr lang="hu-HU" dirty="0" smtClean="0"/>
              <a:t>24 880 247</a:t>
            </a:r>
          </a:p>
          <a:p>
            <a:r>
              <a:rPr lang="hu-HU" dirty="0" smtClean="0"/>
              <a:t>Olaszország 21 km2</a:t>
            </a:r>
          </a:p>
          <a:p>
            <a:r>
              <a:rPr lang="hu-HU" dirty="0" smtClean="0"/>
              <a:t>49 806 6 493</a:t>
            </a: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28903" y="463627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b) Lakossági veszteségek: az antant itt is megszegte ígéretét:</a:t>
            </a:r>
          </a:p>
          <a:p>
            <a:r>
              <a:rPr lang="hu-HU" dirty="0" smtClean="0"/>
              <a:t>1.ígéretet tettek arra, hogy nemzetállamokat hoznak majd létre  a határokat</a:t>
            </a:r>
          </a:p>
          <a:p>
            <a:r>
              <a:rPr lang="hu-HU" dirty="0" smtClean="0"/>
              <a:t>nemzeti alapon kellett volna meghúzni</a:t>
            </a:r>
          </a:p>
          <a:p>
            <a:r>
              <a:rPr lang="hu-HU" dirty="0" smtClean="0"/>
              <a:t>2. Teleki Pál elkészítette a híres vörös térképet: ezen pontosan jelölte, hol</a:t>
            </a:r>
          </a:p>
          <a:p>
            <a:r>
              <a:rPr lang="hu-HU" dirty="0" smtClean="0"/>
              <a:t>élnek többségben magyarok,hol legyenek a határok</a:t>
            </a:r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6406054" y="-55181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3.ezek után elcsatoltak 3.5 millió magyart, színmagyar lakta területeket</a:t>
            </a:r>
          </a:p>
          <a:p>
            <a:r>
              <a:rPr lang="hu-HU" dirty="0" smtClean="0"/>
              <a:t>ajándékoztak a </a:t>
            </a:r>
            <a:r>
              <a:rPr lang="hu-HU" dirty="0" err="1" smtClean="0"/>
              <a:t>szomszédainknak</a:t>
            </a:r>
            <a:endParaRPr lang="hu-HU" dirty="0" smtClean="0"/>
          </a:p>
          <a:p>
            <a:r>
              <a:rPr lang="hu-HU" dirty="0" smtClean="0"/>
              <a:t>4.megígérték, hogy a vitatott területekről népszavazás fog dönteni</a:t>
            </a:r>
          </a:p>
          <a:p>
            <a:r>
              <a:rPr lang="hu-HU" dirty="0" smtClean="0"/>
              <a:t>5. egyedül Sopront és környékét sikerült visszaszerezni népszavazással (azóta</a:t>
            </a:r>
          </a:p>
          <a:p>
            <a:r>
              <a:rPr lang="hu-HU" dirty="0" smtClean="0"/>
              <a:t>is Sopron címe a „leghűségesebb város”)</a:t>
            </a:r>
          </a:p>
          <a:p>
            <a:r>
              <a:rPr lang="hu-HU" dirty="0" smtClean="0"/>
              <a:t>6.  Miért csak Sopront? Mert a többi területre nem írtak ki népszavazást…</a:t>
            </a:r>
            <a:endParaRPr lang="hu-HU" dirty="0"/>
          </a:p>
        </p:txBody>
      </p:sp>
      <p:sp>
        <p:nvSpPr>
          <p:cNvPr id="6" name="Téglalap 5"/>
          <p:cNvSpPr/>
          <p:nvPr/>
        </p:nvSpPr>
        <p:spPr>
          <a:xfrm>
            <a:off x="6406054" y="2919759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4. Katonai előírások:</a:t>
            </a:r>
          </a:p>
          <a:p>
            <a:r>
              <a:rPr lang="hu-HU" dirty="0" smtClean="0"/>
              <a:t>Cél Magyarország legyengítése (ne tudjunk visszavágni a vereségért)</a:t>
            </a:r>
          </a:p>
          <a:p>
            <a:r>
              <a:rPr lang="hu-HU" dirty="0" smtClean="0"/>
              <a:t>a hadsereg maximális létszáma 35 ezer fő lehetett</a:t>
            </a:r>
          </a:p>
          <a:p>
            <a:r>
              <a:rPr lang="hu-HU" dirty="0" smtClean="0"/>
              <a:t> csak önkéntesen lehetett valaki katona (nem volt kötelező sorozás)</a:t>
            </a:r>
          </a:p>
          <a:p>
            <a:r>
              <a:rPr lang="hu-HU" dirty="0" smtClean="0"/>
              <a:t>nem tarthattunk korszerű haditechnikát (pl. légierő, tank stb.)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9997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62911" y="14649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Katonai létszámadatok</a:t>
            </a:r>
          </a:p>
          <a:p>
            <a:r>
              <a:rPr lang="hu-HU" dirty="0" smtClean="0"/>
              <a:t>Magyarország: 35000 fő</a:t>
            </a:r>
          </a:p>
          <a:p>
            <a:r>
              <a:rPr lang="hu-HU" dirty="0" smtClean="0"/>
              <a:t>Románia: 232000 fő</a:t>
            </a:r>
          </a:p>
          <a:p>
            <a:r>
              <a:rPr lang="hu-HU" dirty="0" smtClean="0"/>
              <a:t>Jugoszlávia: 150000 fő</a:t>
            </a:r>
          </a:p>
          <a:p>
            <a:r>
              <a:rPr lang="hu-HU" dirty="0" smtClean="0"/>
              <a:t>Csehország: 160000 fő</a:t>
            </a:r>
          </a:p>
          <a:p>
            <a:r>
              <a:rPr lang="hu-HU" dirty="0" smtClean="0"/>
              <a:t>ÖSSZESEN: 542000 fő </a:t>
            </a:r>
            <a:endParaRPr lang="hu-HU" dirty="0"/>
          </a:p>
        </p:txBody>
      </p:sp>
      <p:sp>
        <p:nvSpPr>
          <p:cNvPr id="3" name="Téglalap 2"/>
          <p:cNvSpPr/>
          <p:nvPr/>
        </p:nvSpPr>
        <p:spPr>
          <a:xfrm>
            <a:off x="162911" y="1980971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/>
              <a:t>Ez a kép katonai esélyeinket mutatja …</a:t>
            </a:r>
          </a:p>
          <a:p>
            <a:r>
              <a:rPr lang="hu-HU" dirty="0" smtClean="0"/>
              <a:t>5. Az ország válasza Trianonra</a:t>
            </a:r>
          </a:p>
          <a:p>
            <a:r>
              <a:rPr lang="hu-HU" dirty="0" smtClean="0"/>
              <a:t>a) 1920. június 20. nemzeti gyásznap</a:t>
            </a:r>
          </a:p>
          <a:p>
            <a:r>
              <a:rPr lang="hu-HU" dirty="0" smtClean="0"/>
              <a:t>b) A magyar zászlót félárbocra eresztették</a:t>
            </a:r>
          </a:p>
          <a:p>
            <a:r>
              <a:rPr lang="hu-HU" dirty="0" smtClean="0"/>
              <a:t>(trianoni zászló)</a:t>
            </a:r>
          </a:p>
          <a:p>
            <a:r>
              <a:rPr lang="hu-HU" dirty="0" smtClean="0"/>
              <a:t>c) Tiltakozó verseket, plakátokat, dalokat</a:t>
            </a:r>
          </a:p>
          <a:p>
            <a:r>
              <a:rPr lang="hu-HU" dirty="0" smtClean="0"/>
              <a:t>írtak, pl. Nem, </a:t>
            </a:r>
            <a:r>
              <a:rPr lang="hu-HU" dirty="0" err="1" smtClean="0"/>
              <a:t>nem</a:t>
            </a:r>
            <a:r>
              <a:rPr lang="hu-HU" dirty="0" smtClean="0"/>
              <a:t>, soha! Magyar</a:t>
            </a:r>
          </a:p>
          <a:p>
            <a:r>
              <a:rPr lang="hu-HU" dirty="0" smtClean="0"/>
              <a:t>hiszekegy, Igazságot Magyarországnak</a:t>
            </a:r>
          </a:p>
          <a:p>
            <a:r>
              <a:rPr lang="hu-HU" dirty="0" smtClean="0"/>
              <a:t>d) Mozgalmak indultak a trianoni béke</a:t>
            </a:r>
          </a:p>
          <a:p>
            <a:r>
              <a:rPr lang="hu-HU" dirty="0" smtClean="0"/>
              <a:t>eltörléséért (revizionizmus, irredentizmus)</a:t>
            </a:r>
          </a:p>
          <a:p>
            <a:r>
              <a:rPr lang="hu-HU" dirty="0" smtClean="0"/>
              <a:t>Talán a legismertebb Trianon-ellenes plakát és</a:t>
            </a:r>
          </a:p>
          <a:p>
            <a:r>
              <a:rPr lang="hu-HU" dirty="0" smtClean="0"/>
              <a:t>jelszó: Nem! Nem! Soha!</a:t>
            </a:r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5759669" y="0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>
                <a:latin typeface="Arial Black" panose="020B0A04020102020204" pitchFamily="34" charset="0"/>
              </a:rPr>
              <a:t>Székely himnusz </a:t>
            </a:r>
          </a:p>
          <a:p>
            <a:r>
              <a:rPr lang="hu-HU" dirty="0" smtClean="0"/>
              <a:t>Ki tudja, merre, </a:t>
            </a:r>
            <a:r>
              <a:rPr lang="hu-HU" dirty="0" err="1" smtClean="0"/>
              <a:t>merre</a:t>
            </a:r>
            <a:r>
              <a:rPr lang="hu-HU" dirty="0" smtClean="0"/>
              <a:t> visz az útja</a:t>
            </a:r>
          </a:p>
          <a:p>
            <a:r>
              <a:rPr lang="hu-HU" dirty="0" smtClean="0"/>
              <a:t>Göröngyös úton, sötét éjjelen.</a:t>
            </a:r>
          </a:p>
          <a:p>
            <a:r>
              <a:rPr lang="hu-HU" dirty="0" smtClean="0"/>
              <a:t>Vezesd még egyszer győzelemre néped</a:t>
            </a:r>
          </a:p>
          <a:p>
            <a:r>
              <a:rPr lang="hu-HU" dirty="0" smtClean="0"/>
              <a:t>Csaba királyfi csillagösvényen.</a:t>
            </a:r>
          </a:p>
          <a:p>
            <a:r>
              <a:rPr lang="hu-HU" dirty="0" smtClean="0"/>
              <a:t>Maroknyi székely omlik, mint a szikla,</a:t>
            </a:r>
          </a:p>
          <a:p>
            <a:r>
              <a:rPr lang="hu-HU" dirty="0" smtClean="0"/>
              <a:t>Népek harcában, zajló tengeren.</a:t>
            </a:r>
          </a:p>
          <a:p>
            <a:r>
              <a:rPr lang="hu-HU" dirty="0" smtClean="0"/>
              <a:t>Fejét az ár, jaj, százszor elborítja</a:t>
            </a:r>
          </a:p>
          <a:p>
            <a:r>
              <a:rPr lang="hu-HU" dirty="0" smtClean="0"/>
              <a:t>Ne hagy elveszni Erdélyt, Istenem!</a:t>
            </a:r>
            <a:endParaRPr lang="hu-HU" dirty="0"/>
          </a:p>
        </p:txBody>
      </p:sp>
      <p:sp>
        <p:nvSpPr>
          <p:cNvPr id="5" name="Téglalap 4"/>
          <p:cNvSpPr/>
          <p:nvPr/>
        </p:nvSpPr>
        <p:spPr>
          <a:xfrm>
            <a:off x="5759669" y="266547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dirty="0" smtClean="0">
                <a:latin typeface="Arial Black" panose="020B0A04020102020204" pitchFamily="34" charset="0"/>
              </a:rPr>
              <a:t>Igazságot Magyarországnak!</a:t>
            </a:r>
          </a:p>
          <a:p>
            <a:r>
              <a:rPr lang="hu-HU" dirty="0" smtClean="0"/>
              <a:t>Nem kell nekünk a más folyója,</a:t>
            </a:r>
          </a:p>
          <a:p>
            <a:r>
              <a:rPr lang="hu-HU" dirty="0" smtClean="0"/>
              <a:t>Nem kell nekünk a mások bérce,</a:t>
            </a:r>
          </a:p>
          <a:p>
            <a:r>
              <a:rPr lang="hu-HU" dirty="0" smtClean="0"/>
              <a:t>Csak magyar hegy és magyar róna,</a:t>
            </a:r>
          </a:p>
          <a:p>
            <a:r>
              <a:rPr lang="hu-HU" dirty="0" smtClean="0"/>
              <a:t>Ahogy az Isten rég kimérte.</a:t>
            </a:r>
          </a:p>
          <a:p>
            <a:r>
              <a:rPr lang="hu-HU" dirty="0" smtClean="0"/>
              <a:t>Nem kell nekünk idegen égbolt,</a:t>
            </a:r>
          </a:p>
          <a:p>
            <a:r>
              <a:rPr lang="hu-HU" dirty="0" smtClean="0"/>
              <a:t>Egy porszeme sem a világnak,</a:t>
            </a:r>
          </a:p>
          <a:p>
            <a:r>
              <a:rPr lang="hu-HU" dirty="0" smtClean="0"/>
              <a:t>Csak az kell, ami a miénk volt.</a:t>
            </a:r>
          </a:p>
          <a:p>
            <a:r>
              <a:rPr lang="hu-HU" dirty="0" smtClean="0"/>
              <a:t>Igazságot, </a:t>
            </a:r>
            <a:r>
              <a:rPr lang="hu-HU" dirty="0" err="1" smtClean="0"/>
              <a:t>igazságot</a:t>
            </a:r>
            <a:r>
              <a:rPr lang="hu-HU" dirty="0" smtClean="0"/>
              <a:t>,</a:t>
            </a:r>
          </a:p>
          <a:p>
            <a:r>
              <a:rPr lang="hu-HU" dirty="0" smtClean="0"/>
              <a:t>igazságot Magyarországnak!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9564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47925" cy="331470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925" y="0"/>
            <a:ext cx="4876800" cy="180975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925" y="2140826"/>
            <a:ext cx="3339136" cy="208696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4725" y="0"/>
            <a:ext cx="4893510" cy="3484179"/>
          </a:xfrm>
          <a:prstGeom prst="rect">
            <a:avLst/>
          </a:prstGeom>
        </p:spPr>
      </p:pic>
      <p:sp>
        <p:nvSpPr>
          <p:cNvPr id="7" name="Téglalap 6"/>
          <p:cNvSpPr/>
          <p:nvPr/>
        </p:nvSpPr>
        <p:spPr>
          <a:xfrm>
            <a:off x="3180311" y="5186855"/>
            <a:ext cx="56693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Nem </a:t>
            </a:r>
            <a:r>
              <a:rPr lang="hu-HU" sz="3600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Nem</a:t>
            </a:r>
            <a:r>
              <a:rPr lang="hu-HU" sz="3600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Soha!!!</a:t>
            </a:r>
            <a:endParaRPr lang="hu-HU" sz="3600" dirty="0">
              <a:solidFill>
                <a:srgbClr val="C0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143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642</Words>
  <Application>Microsoft Office PowerPoint</Application>
  <PresentationFormat>Szélesvásznú</PresentationFormat>
  <Paragraphs>84</Paragraphs>
  <Slides>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2" baseType="lpstr">
      <vt:lpstr>Algerian</vt:lpstr>
      <vt:lpstr>Arial</vt:lpstr>
      <vt:lpstr>Arial Black</vt:lpstr>
      <vt:lpstr>Calibri</vt:lpstr>
      <vt:lpstr>Calibri Light</vt:lpstr>
      <vt:lpstr>Office-téma</vt:lpstr>
      <vt:lpstr>Trianon</vt:lpstr>
      <vt:lpstr>1920. Június.4.</vt:lpstr>
      <vt:lpstr>Trianoni béke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Trianon</dc:title>
  <dc:creator>Katalin</dc:creator>
  <cp:lastModifiedBy>Hehalap5</cp:lastModifiedBy>
  <cp:revision>5</cp:revision>
  <dcterms:created xsi:type="dcterms:W3CDTF">2020-06-04T07:22:47Z</dcterms:created>
  <dcterms:modified xsi:type="dcterms:W3CDTF">2020-06-04T08:50:46Z</dcterms:modified>
</cp:coreProperties>
</file>